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76" r:id="rId4"/>
    <p:sldId id="259" r:id="rId5"/>
    <p:sldId id="260" r:id="rId6"/>
    <p:sldId id="269" r:id="rId7"/>
    <p:sldId id="261" r:id="rId8"/>
    <p:sldId id="257" r:id="rId9"/>
    <p:sldId id="262" r:id="rId10"/>
    <p:sldId id="265" r:id="rId11"/>
    <p:sldId id="270" r:id="rId12"/>
    <p:sldId id="266" r:id="rId13"/>
    <p:sldId id="271" r:id="rId14"/>
    <p:sldId id="263" r:id="rId15"/>
    <p:sldId id="273" r:id="rId16"/>
    <p:sldId id="274" r:id="rId17"/>
    <p:sldId id="275" r:id="rId18"/>
    <p:sldId id="277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378" y="-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3B7462F-6D42-79C2-1967-ACB29C952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C6A817F7-058B-C511-33C9-BF8AC0C0B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D77FED01-2442-4BE4-7C98-DB0B71B8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9692F918-1B78-CE7D-FE56-2073A5B3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BF91E9B6-D70F-FD39-D50A-3AD20994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83435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D2EF117-BF8F-C130-5577-08C8A1E7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xmlns="" id="{E17071A0-67EC-D2D6-1497-C4A6CD310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C54C270E-9A93-6973-4C4A-459FB6EE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B142BD65-ACC9-16DC-5DBF-413C8054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F6C8659F-89C3-B1E1-2FBE-219A945D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1599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xmlns="" id="{0933591D-B15C-496C-3620-ED3E21B8A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xmlns="" id="{BC42507C-2CCB-71D9-979F-24F004DE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F317C223-41A2-3BE9-DFD8-56E0CBCB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269A6C31-AE0D-0D2A-96C0-FF965045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53D913E0-4300-7322-0889-2AF457E0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53000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D12A1CD-B29F-0345-BADB-92737F9D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D7F5144-8773-8194-9C2E-4F6BF37C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525CCAED-7B1F-762F-D26A-E79F240F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264081CE-B46C-D21D-A4B6-6836F012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410EDFF4-F9A7-A3B0-D0D2-D8DF1DA5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7000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5AAD487-68E8-7AED-0067-A373DC4C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DF19C340-F473-5323-1206-F2BDE62D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B9C45C28-E53A-D422-9BBD-A37212E8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097F4A83-33B9-E7A7-FCB7-9C4F997A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049141B5-77C6-C3F9-C3F3-747BC699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38657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94DB935-FFB1-7F91-F554-ED2798D3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1D9B4A89-6702-549F-1E55-C189281C4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xmlns="" id="{CAC58DD8-F70C-3AED-7D0B-5A4EF92B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xmlns="" id="{EB8B64BF-EC69-9C8C-D15A-8ADE7D9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xmlns="" id="{F0BD8C35-05FE-20F3-A078-AB8237D3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xmlns="" id="{FC67D1B6-6B58-589F-576A-69FDBE0D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1155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3768736-8F34-22A4-0BC5-9C5548FC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0C32047D-D053-2EE7-1BEE-672A580BC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xmlns="" id="{CC9E7A79-B9DC-4D2A-661F-6FA0ADDB7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xmlns="" id="{1CB6E966-3DED-3395-B7E3-5E9EBA034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xmlns="" id="{2EC17D18-67DD-10E2-97BF-5146927DD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xmlns="" id="{2410416B-6360-3431-43F8-F3725756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xmlns="" id="{CB5A158E-CFE2-A10B-2B06-AE2EE222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xmlns="" id="{CDBF6683-CBF4-DC33-F705-145D0902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7340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A56370C-8196-D5AB-4BE5-2800E27C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xmlns="" id="{B8656FD1-56FE-70D0-BD0D-BDA0825A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xmlns="" id="{ACB57195-9765-95FA-7525-BC161ADC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xmlns="" id="{9B46A89C-697C-DCCF-0FEE-AA43E07D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83548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xmlns="" id="{1610089F-63DE-9091-68EA-ED184A46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xmlns="" id="{6742FFF9-DDDA-6F3D-6C79-BC8C336F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xmlns="" id="{10DED582-C2A5-2414-AC1F-9D40EE7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7209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3566E1F-9425-891B-8714-3AB5E601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6E5AEEA-8D0E-2FFD-2374-3541BC3F3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xmlns="" id="{0E72B283-ECB9-C741-3E52-1F7275247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xmlns="" id="{F79FE6EF-4550-626C-4235-476A2A99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xmlns="" id="{DAB4442B-4108-3B5E-4DC5-F158ADC5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xmlns="" id="{D7DE6AF5-E2FC-CC0C-1902-87AE8EE3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5358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7579CCC-FA7F-CD32-AF59-46C460C9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xmlns="" id="{9D95F448-8952-F4E4-CF62-57EAE227D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xmlns="" id="{E1B38656-6388-C6FC-C54B-36E9856C4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xmlns="" id="{094D195D-E589-280D-34BA-CD50ECF7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xmlns="" id="{96FB5F67-1476-D8FB-AA12-320BEFB9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xmlns="" id="{DFB698B8-BDBC-EF4C-C054-49D62A6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89436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xmlns="" id="{39565AC5-4ADD-63A5-F34D-8677FA5B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F4332925-DEC7-3A65-ACA0-C594179FE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CB810C86-1285-4AC6-FFB4-CA4168E77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F71FC-473C-43DC-AF4C-838651D1920F}" type="datetimeFigureOut">
              <a:rPr lang="pl-PL" smtClean="0"/>
              <a:pPr/>
              <a:t>19.06.2023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711078A1-E30E-E020-2616-D4027232D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7BAAE3FC-874D-4974-26DA-2EB6CD236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41F13-BF14-447B-B819-601AECCED33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4941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2023-06-18%2022-13-58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media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2023-06-18%2012-05-06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microsoft.com/office/2007/relationships/media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xmlns="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hysics | Furman University">
            <a:extLst>
              <a:ext uri="{FF2B5EF4-FFF2-40B4-BE49-F238E27FC236}">
                <a16:creationId xmlns:a16="http://schemas.microsoft.com/office/drawing/2014/main" xmlns="" id="{2137264B-68D3-7F47-F8BF-0548DEFF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xmlns="" id="{C674CE3F-88BE-16FC-B852-A9C2463BF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l-PL" sz="6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Zastosowanie równań kinematycznych w programowaniu</a:t>
            </a:r>
            <a:endParaRPr lang="pl-PL" sz="6600" b="1" dirty="0">
              <a:solidFill>
                <a:srgbClr val="FFFFFF"/>
              </a:solidFill>
            </a:endParaRPr>
          </a:p>
        </p:txBody>
      </p:sp>
      <p:sp>
        <p:nvSpPr>
          <p:cNvPr id="5131" name="sketchy line">
            <a:extLst>
              <a:ext uri="{FF2B5EF4-FFF2-40B4-BE49-F238E27FC236}">
                <a16:creationId xmlns:a16="http://schemas.microsoft.com/office/drawing/2014/main" xmlns="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736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6-18 22-13-58">
            <a:hlinkClick r:id="" action="ppaction://media"/>
            <a:extLst>
              <a:ext uri="{FF2B5EF4-FFF2-40B4-BE49-F238E27FC236}">
                <a16:creationId xmlns:a16="http://schemas.microsoft.com/office/drawing/2014/main" xmlns="" id="{A14452DB-8CE8-13C6-C4B3-9322E54B841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  <p:pic>
        <p:nvPicPr>
          <p:cNvPr id="4" name="2023-06-18 22-13-58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483112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bg1"/>
                </a:solidFill>
              </a:rPr>
              <a:t>Rezultat wyniku skryptów</a:t>
            </a:r>
            <a:br>
              <a:rPr lang="pl-PL" sz="2400" dirty="0" smtClean="0">
                <a:solidFill>
                  <a:schemeClr val="bg1"/>
                </a:solidFill>
              </a:rPr>
            </a:br>
            <a:r>
              <a:rPr lang="pl-PL" sz="2400" dirty="0" smtClean="0">
                <a:solidFill>
                  <a:schemeClr val="bg1"/>
                </a:solidFill>
              </a:rPr>
              <a:t>(kliknij aby obejrzeć)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xmlns="" val="12706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54">
            <a:extLst>
              <a:ext uri="{FF2B5EF4-FFF2-40B4-BE49-F238E27FC236}">
                <a16:creationId xmlns:a16="http://schemas.microsoft.com/office/drawing/2014/main" xmlns="" id="{5964CBE2-084A-47DF-A704-CF5F6217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686" y="1498600"/>
            <a:ext cx="4818290" cy="2534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Przykład</a:t>
            </a:r>
            <a:r>
              <a:rPr lang="en-US" sz="7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pl-PL" sz="7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2</a:t>
            </a:r>
            <a:r>
              <a:rPr lang="en-US" sz="7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xmlns="" id="{6DFBDD28-4416-C43F-78BB-D762990D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5776" y="4414180"/>
            <a:ext cx="4821199" cy="8845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</a:t>
            </a:r>
            <a:r>
              <a:rPr lang="pl-PL" sz="2000" b="0" i="0" dirty="0">
                <a:solidFill>
                  <a:schemeClr val="bg1"/>
                </a:solidFill>
                <a:effectLst/>
              </a:rPr>
              <a:t>bliczanie czasu do uderzenia pocisku  goniącego cel.</a:t>
            </a:r>
            <a:endParaRPr lang="en-US" kern="12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grpSp>
        <p:nvGrpSpPr>
          <p:cNvPr id="2099" name="Group 2056">
            <a:extLst>
              <a:ext uri="{FF2B5EF4-FFF2-40B4-BE49-F238E27FC236}">
                <a16:creationId xmlns:a16="http://schemas.microsoft.com/office/drawing/2014/main" xmlns="" id="{B80B7591-E174-45D9-AAD8-79C1422AAC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xmlns="" id="{E7383E2A-B816-4E3B-B3E5-FE96002BA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xmlns="" id="{6284B916-CB4D-43C2-A9BD-F5C2F9FA27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00" name="Freeform: Shape 2062">
                <a:extLst>
                  <a:ext uri="{FF2B5EF4-FFF2-40B4-BE49-F238E27FC236}">
                    <a16:creationId xmlns:a16="http://schemas.microsoft.com/office/drawing/2014/main" xmlns="" id="{93F88E75-63BE-4838-84A5-C45F377ECE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xmlns="" id="{6359003A-C3CD-4E9D-A057-5F79D7288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xmlns="" id="{434D2648-A050-4B2F-B866-6F9AC8F0C0B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01" name="Freeform: Shape 2060">
                <a:extLst>
                  <a:ext uri="{FF2B5EF4-FFF2-40B4-BE49-F238E27FC236}">
                    <a16:creationId xmlns:a16="http://schemas.microsoft.com/office/drawing/2014/main" xmlns="" id="{7C7806EE-99C0-43D0-B14B-CC29145800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 descr="Missile GIFs - Get the best gif on GIFER">
            <a:extLst>
              <a:ext uri="{FF2B5EF4-FFF2-40B4-BE49-F238E27FC236}">
                <a16:creationId xmlns:a16="http://schemas.microsoft.com/office/drawing/2014/main" xmlns="" id="{3D636F3A-8795-7D13-193A-0422C42A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15416" y="2008057"/>
            <a:ext cx="4084462" cy="3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28">
            <a:extLst>
              <a:ext uri="{FF2B5EF4-FFF2-40B4-BE49-F238E27FC236}">
                <a16:creationId xmlns:a16="http://schemas.microsoft.com/office/drawing/2014/main" xmlns="" id="{5AA03EDC-7067-4DFF-B672-541D016AA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xmlns="" id="{0EBF3E39-B0BE-496A-8604-9007470FFA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xmlns="" id="{9A5E7DEE-7355-85C3-1040-1EEB6F03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204317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375"/>
              </a:spcAft>
              <a:buNone/>
            </a:pPr>
            <a:r>
              <a:rPr lang="pl-PL" sz="19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Założenia:</a:t>
            </a:r>
          </a:p>
          <a:p>
            <a:pPr>
              <a:spcAft>
                <a:spcPts val="375"/>
              </a:spcAft>
            </a:pPr>
            <a:r>
              <a:rPr lang="pl-PL" sz="19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są dwa obiekty a i b, które zaczynają w znanej odległości od siebie, odległość pomiędzy nimi oznaczę literą h</a:t>
            </a:r>
          </a:p>
          <a:p>
            <a:pPr>
              <a:spcAft>
                <a:spcPts val="800"/>
              </a:spcAft>
            </a:pPr>
            <a:r>
              <a:rPr lang="pl-PL" sz="19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Calibri" panose="020F0502020204030204" pitchFamily="34" charset="0"/>
              </a:rPr>
              <a:t>znamy </a:t>
            </a:r>
            <a:r>
              <a:rPr lang="pl-PL" sz="19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prędkość początkową i przyspieszenie dwóch obiektów</a:t>
            </a:r>
            <a:endParaRPr lang="pl-PL" sz="1900" dirty="0">
              <a:solidFill>
                <a:schemeClr val="bg1"/>
              </a:solidFill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375"/>
              </a:spcAft>
            </a:pPr>
            <a:r>
              <a:rPr lang="pl-PL" sz="19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Musimy obliczyć jak długo zajmie </a:t>
            </a:r>
            <a:r>
              <a:rPr lang="pl-PL" sz="19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obiektowi B, aby dotrzeć do obiektu A.</a:t>
            </a:r>
          </a:p>
          <a:p>
            <a:pPr marL="0" indent="0">
              <a:spcAft>
                <a:spcPts val="375"/>
              </a:spcAft>
              <a:buNone/>
            </a:pPr>
            <a:r>
              <a:rPr lang="pl-PL" sz="1900" dirty="0">
                <a:solidFill>
                  <a:schemeClr val="bg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Szukane:</a:t>
            </a:r>
            <a:br>
              <a:rPr lang="pl-PL" sz="1900" dirty="0">
                <a:solidFill>
                  <a:schemeClr val="bg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pl-PL" sz="1900" dirty="0">
                <a:solidFill>
                  <a:schemeClr val="bg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t = 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578181E4-5B8F-6D8F-D57E-D4D45A4B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4317"/>
            <a:ext cx="6096000" cy="24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901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A5E7DEE-7355-85C3-1040-1EEB6F038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239" y="333955"/>
                <a:ext cx="4982497" cy="63577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l-PL" sz="16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Rozwi</m:t>
                    </m:r>
                    <m:r>
                      <m:rPr>
                        <m:nor/>
                      </m:rPr>
                      <a:rPr lang="pl-PL" sz="16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ą</m:t>
                    </m:r>
                    <m:r>
                      <m:rPr>
                        <m:nor/>
                      </m:rPr>
                      <a:rPr lang="pl-PL" sz="16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zane</m:t>
                    </m:r>
                    <m:r>
                      <m:rPr>
                        <m:nor/>
                      </m:rPr>
                      <a:rPr lang="pl-PL" sz="16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br>
                  <a:rPr lang="pl-PL" sz="1600" dirty="0">
                    <a:solidFill>
                      <a:schemeClr val="bg1">
                        <a:lumMod val="95000"/>
                      </a:schemeClr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aby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dogoni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ć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obiekt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b="0" i="0" dirty="0" smtClean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wiemy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ż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ę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dziemy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musieli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przesun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ąć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si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ę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na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tak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ą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sam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ą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odleg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ł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ść,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na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jak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ą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porusza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si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ę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obiekt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b="0" i="0" dirty="0" smtClean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b="0" i="0" dirty="0" smtClean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pocz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ą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tkowa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odleg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ł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ść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mi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ę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dzy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sz="1600" dirty="0">
                        <a:solidFill>
                          <a:schemeClr val="bg1"/>
                        </a:solidFill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nimi</m:t>
                    </m:r>
                  </m:oMath>
                </a14:m>
                <a:br>
                  <a:rPr lang="pl-PL" sz="1600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endParaRPr lang="pl-PL" sz="16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600" dirty="0">
                    <a:solidFill>
                      <a:schemeClr val="bg1"/>
                    </a:solidFill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Musimy wybrać równanie które rozwiązuje się dla przemieszczenia (s) oraz zawiera dwie znane zmienne prędkość początkowa (u) i przyśpieszenie (a).</a:t>
                </a:r>
                <a:br>
                  <a:rPr lang="pl-PL" sz="1600" dirty="0">
                    <a:solidFill>
                      <a:schemeClr val="bg1"/>
                    </a:solidFill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</a:br>
                <a:endParaRPr lang="pl-PL" sz="1600" dirty="0">
                  <a:solidFill>
                    <a:schemeClr val="bg1"/>
                  </a:solidFill>
                  <a:effectLst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600" dirty="0">
                    <a:solidFill>
                      <a:schemeClr val="bg1"/>
                    </a:solidFill>
                    <a:ea typeface="Yu Mincho" panose="02020400000000000000" pitchFamily="18" charset="-128"/>
                    <a:cs typeface="Times New Roman" panose="02020603050405020304" pitchFamily="18" charset="0"/>
                  </a:rPr>
                  <a:t>Możemy skorzystać z  równania trzeciego w celu zastąpienia przemieszczenia A i przemieszczenie B, a następnie rozwiązać to co otrzymaliśmy.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pl-PL" sz="1600" dirty="0">
                  <a:solidFill>
                    <a:schemeClr val="bg1"/>
                  </a:solidFill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600" dirty="0">
                    <a:solidFill>
                      <a:schemeClr val="bg1"/>
                    </a:solidFill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Możemy zauważyć że otrzymaliśmy równanie kwadratowe. Teraz wystarczy podstawić nasze obliczenia do wzoru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effectLst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 smtClean="0">
                        <a:solidFill>
                          <a:schemeClr val="bg1"/>
                        </a:solidFill>
                        <a:effectLst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effectLst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effectLst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effectLst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effectLst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effectLst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effectLst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pl-PL" sz="1600" b="0" i="1" smtClean="0">
                        <a:solidFill>
                          <a:schemeClr val="bg1"/>
                        </a:solidFill>
                        <a:effectLst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pl-PL" sz="1600" dirty="0">
                  <a:solidFill>
                    <a:schemeClr val="bg1"/>
                  </a:solidFill>
                  <a:effectLst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pl-PL" sz="1600" dirty="0">
                  <a:solidFill>
                    <a:schemeClr val="bg1"/>
                  </a:solidFill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600" dirty="0">
                    <a:solidFill>
                      <a:schemeClr val="bg1"/>
                    </a:solidFill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Po roz</a:t>
                </a:r>
                <a:r>
                  <a:rPr lang="pl-PL" sz="1600" dirty="0">
                    <a:solidFill>
                      <a:schemeClr val="bg1"/>
                    </a:solidFill>
                    <a:ea typeface="Yu Mincho" panose="02020400000000000000" pitchFamily="18" charset="-128"/>
                    <a:cs typeface="Times New Roman" panose="02020603050405020304" pitchFamily="18" charset="0"/>
                  </a:rPr>
                  <a:t>wiązaniu tego wyjedzie nam że t = 4.</a:t>
                </a:r>
                <a:endParaRPr lang="pl-PL" sz="1600" dirty="0">
                  <a:solidFill>
                    <a:schemeClr val="bg1"/>
                  </a:solidFill>
                  <a:effectLst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xmlns="" id="{9A5E7DEE-7355-85C3-1040-1EEB6F038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239" y="333955"/>
                <a:ext cx="4982497" cy="6357789"/>
              </a:xfrm>
              <a:blipFill>
                <a:blip r:embed="rId2"/>
                <a:stretch>
                  <a:fillRect l="-4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trzałka: w prawo 11">
            <a:extLst>
              <a:ext uri="{FF2B5EF4-FFF2-40B4-BE49-F238E27FC236}">
                <a16:creationId xmlns:a16="http://schemas.microsoft.com/office/drawing/2014/main" xmlns="" id="{1DED612B-EEF4-030E-66F2-5D88E675E9B7}"/>
              </a:ext>
            </a:extLst>
          </p:cNvPr>
          <p:cNvSpPr/>
          <p:nvPr/>
        </p:nvSpPr>
        <p:spPr>
          <a:xfrm>
            <a:off x="5466736" y="589682"/>
            <a:ext cx="770448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xmlns="" id="{D8E01393-108A-26DC-18A2-C6DB701528D1}"/>
              </a:ext>
            </a:extLst>
          </p:cNvPr>
          <p:cNvSpPr/>
          <p:nvPr/>
        </p:nvSpPr>
        <p:spPr>
          <a:xfrm>
            <a:off x="5466736" y="1614995"/>
            <a:ext cx="629264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xmlns="" id="{8BF1C18B-C9FE-CD2A-4B65-39996416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3" y="461840"/>
            <a:ext cx="2123952" cy="530988"/>
          </a:xfrm>
          <a:prstGeom prst="rect">
            <a:avLst/>
          </a:prstGeom>
        </p:spPr>
      </p:pic>
      <p:pic>
        <p:nvPicPr>
          <p:cNvPr id="5" name="Obraz 4" descr="Obraz zawierający Czcionka, czarne, zrzut ekranu, tekst&#10;&#10;Opis wygenerowany automatycznie">
            <a:extLst>
              <a:ext uri="{FF2B5EF4-FFF2-40B4-BE49-F238E27FC236}">
                <a16:creationId xmlns:a16="http://schemas.microsoft.com/office/drawing/2014/main" xmlns="" id="{5622BF45-FB18-B6A4-C957-57F4DE589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03" y="1196500"/>
            <a:ext cx="2259008" cy="1100329"/>
          </a:xfrm>
          <a:prstGeom prst="rect">
            <a:avLst/>
          </a:prstGeom>
        </p:spPr>
      </p:pic>
      <p:sp>
        <p:nvSpPr>
          <p:cNvPr id="16" name="Strzałka: w prawo 15">
            <a:extLst>
              <a:ext uri="{FF2B5EF4-FFF2-40B4-BE49-F238E27FC236}">
                <a16:creationId xmlns:a16="http://schemas.microsoft.com/office/drawing/2014/main" xmlns="" id="{81D254FB-752D-C4EE-E9F1-3A0EEC88E2B1}"/>
              </a:ext>
            </a:extLst>
          </p:cNvPr>
          <p:cNvSpPr/>
          <p:nvPr/>
        </p:nvSpPr>
        <p:spPr>
          <a:xfrm>
            <a:off x="5466736" y="2781624"/>
            <a:ext cx="715988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xmlns="" id="{C9245E84-164B-5DBD-DF10-80C0EE2B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03" y="2517808"/>
            <a:ext cx="2990488" cy="1557996"/>
          </a:xfrm>
          <a:prstGeom prst="rect">
            <a:avLst/>
          </a:prstGeom>
        </p:spPr>
      </p:pic>
      <p:sp>
        <p:nvSpPr>
          <p:cNvPr id="19" name="Strzałka: w prawo 18">
            <a:extLst>
              <a:ext uri="{FF2B5EF4-FFF2-40B4-BE49-F238E27FC236}">
                <a16:creationId xmlns:a16="http://schemas.microsoft.com/office/drawing/2014/main" xmlns="" id="{F6CC88F0-AB35-3AC9-7C63-D6F8B287DA1E}"/>
              </a:ext>
            </a:extLst>
          </p:cNvPr>
          <p:cNvSpPr/>
          <p:nvPr/>
        </p:nvSpPr>
        <p:spPr>
          <a:xfrm>
            <a:off x="5380012" y="4423520"/>
            <a:ext cx="715988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xmlns="" id="{D9F9C32B-0A91-441E-E596-8E1062F8A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904" y="4253942"/>
            <a:ext cx="4676870" cy="614460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xmlns="" id="{2E2C6206-B2B8-E778-ED65-81BD7D797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902" y="4868402"/>
            <a:ext cx="4676869" cy="6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66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4B834D7A-C5DD-5852-597F-6F86E1AB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xmlns="" id="{84A77553-C827-AF96-DCD2-E9D8F125E458}"/>
              </a:ext>
            </a:extLst>
          </p:cNvPr>
          <p:cNvSpPr txBox="1"/>
          <p:nvPr/>
        </p:nvSpPr>
        <p:spPr>
          <a:xfrm>
            <a:off x="454887" y="132219"/>
            <a:ext cx="9703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Do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zobrazowania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tego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rozwiązania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posłużę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się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silnikiem</a:t>
            </a:r>
            <a:r>
              <a:rPr lang="en-US" sz="2400" dirty="0">
                <a:solidFill>
                  <a:schemeClr val="bg1"/>
                </a:solidFill>
                <a:effectLst/>
              </a:rPr>
              <a:t> Unity (game 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enigne</a:t>
            </a:r>
            <a:r>
              <a:rPr lang="en-US" sz="2400" dirty="0">
                <a:solidFill>
                  <a:schemeClr val="bg1"/>
                </a:solidFill>
                <a:effectLst/>
              </a:rPr>
              <a:t>):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xmlns="" val="5327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E93DDB11-2CE9-1413-813D-E919397E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457200"/>
            <a:ext cx="10757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22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06-18 12-05-06">
            <a:hlinkClick r:id="" action="ppaction://media"/>
            <a:extLst>
              <a:ext uri="{FF2B5EF4-FFF2-40B4-BE49-F238E27FC236}">
                <a16:creationId xmlns:a16="http://schemas.microsoft.com/office/drawing/2014/main" xmlns="" id="{BF8EE61E-EEC5-61C5-CAE3-6CD0F9FA3E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3-06-18 12-05-06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xmlns="" id="{797D4DF5-7EF6-0FBC-B2E1-B85B5D96F8C5}"/>
              </a:ext>
            </a:extLst>
          </p:cNvPr>
          <p:cNvSpPr txBox="1"/>
          <p:nvPr/>
        </p:nvSpPr>
        <p:spPr>
          <a:xfrm>
            <a:off x="-1" y="875071"/>
            <a:ext cx="726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Rezultat wyniku </a:t>
            </a:r>
            <a:r>
              <a:rPr lang="pl-PL" sz="2400" dirty="0" smtClean="0">
                <a:solidFill>
                  <a:schemeClr val="bg1"/>
                </a:solidFill>
              </a:rPr>
              <a:t>skryptów </a:t>
            </a:r>
            <a:br>
              <a:rPr lang="pl-PL" sz="2400" dirty="0" smtClean="0">
                <a:solidFill>
                  <a:schemeClr val="bg1"/>
                </a:solidFill>
              </a:rPr>
            </a:br>
            <a:r>
              <a:rPr lang="pl-PL" sz="2400" dirty="0" smtClean="0">
                <a:solidFill>
                  <a:schemeClr val="bg1"/>
                </a:solidFill>
              </a:rPr>
              <a:t>(kliknij aby obejrzeć)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xmlns="" val="514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577D6B2E-37A3-429E-A37C-F30ED6487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064D5D5-227B-4F66-9AEA-46F570E793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46B67A4-D328-4747-A82B-65E84FA46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xmlns="" id="{0D2FB5F2-EC3F-6BE9-C658-DBCE3AA12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15" y="0"/>
            <a:ext cx="6714699" cy="1620233"/>
          </a:xfrm>
        </p:spPr>
        <p:txBody>
          <a:bodyPr>
            <a:normAutofit/>
          </a:bodyPr>
          <a:lstStyle/>
          <a:p>
            <a:pPr algn="l"/>
            <a:r>
              <a:rPr lang="pl-PL" b="1" dirty="0" smtClean="0">
                <a:solidFill>
                  <a:srgbClr val="FFFFFF"/>
                </a:solidFill>
              </a:rPr>
              <a:t>Ź</a:t>
            </a:r>
            <a:r>
              <a:rPr lang="pl-PL" b="1" dirty="0" smtClean="0">
                <a:solidFill>
                  <a:srgbClr val="FFFFFF"/>
                </a:solidFill>
              </a:rPr>
              <a:t>ródła</a:t>
            </a:r>
            <a:r>
              <a:rPr lang="pl-PL" sz="7200" b="1" dirty="0" smtClean="0">
                <a:solidFill>
                  <a:srgbClr val="FFFFFF"/>
                </a:solidFill>
              </a:rPr>
              <a:t>: </a:t>
            </a:r>
            <a:endParaRPr lang="pl-PL" sz="8000" b="1" dirty="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ole tekstowe 10"/>
          <p:cNvSpPr txBox="1"/>
          <p:nvPr/>
        </p:nvSpPr>
        <p:spPr>
          <a:xfrm>
            <a:off x="631766" y="1679170"/>
            <a:ext cx="6458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 https</a:t>
            </a:r>
            <a:r>
              <a:rPr lang="pl-PL" dirty="0" smtClean="0">
                <a:solidFill>
                  <a:schemeClr val="bg1"/>
                </a:solidFill>
              </a:rPr>
              <a:t>://studywell.com/kinematics/suvat-equations</a:t>
            </a:r>
            <a:r>
              <a:rPr lang="pl-PL" dirty="0" smtClean="0">
                <a:solidFill>
                  <a:schemeClr val="bg1"/>
                </a:solidFill>
              </a:rPr>
              <a:t>/</a:t>
            </a:r>
            <a:br>
              <a:rPr lang="pl-PL" dirty="0" smtClean="0">
                <a:solidFill>
                  <a:schemeClr val="bg1"/>
                </a:solidFill>
              </a:rPr>
            </a:br>
            <a:endParaRPr lang="pl-PL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 https</a:t>
            </a:r>
            <a:r>
              <a:rPr lang="pl-PL" dirty="0" smtClean="0">
                <a:solidFill>
                  <a:schemeClr val="bg1"/>
                </a:solidFill>
              </a:rPr>
              <a:t>://</a:t>
            </a:r>
            <a:r>
              <a:rPr lang="pl-PL" dirty="0" smtClean="0">
                <a:solidFill>
                  <a:schemeClr val="bg1"/>
                </a:solidFill>
              </a:rPr>
              <a:t>www.youtube.com/watch?v=QFNTmY6euNM -</a:t>
            </a:r>
            <a:r>
              <a:rPr lang="en-US" b="1" dirty="0" smtClean="0">
                <a:solidFill>
                  <a:schemeClr val="bg1"/>
                </a:solidFill>
              </a:rPr>
              <a:t>Using</a:t>
            </a:r>
            <a:r>
              <a:rPr lang="pl-PL" b="1" dirty="0" smtClean="0">
                <a:solidFill>
                  <a:schemeClr val="bg1"/>
                </a:solidFill>
              </a:rPr>
              <a:t/>
            </a:r>
            <a:br>
              <a:rPr lang="pl-PL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SUVAT Equations of Motion - GCSE &amp; A-Level </a:t>
            </a:r>
            <a:r>
              <a:rPr lang="en-US" b="1" dirty="0" smtClean="0">
                <a:solidFill>
                  <a:schemeClr val="bg1"/>
                </a:solidFill>
              </a:rPr>
              <a:t>Physics</a:t>
            </a:r>
            <a:r>
              <a:rPr lang="pl-PL" b="1" dirty="0" smtClean="0">
                <a:solidFill>
                  <a:schemeClr val="bg1"/>
                </a:solidFill>
              </a:rPr>
              <a:t/>
            </a:r>
            <a:br>
              <a:rPr lang="pl-PL" b="1" dirty="0" smtClean="0">
                <a:solidFill>
                  <a:schemeClr val="bg1"/>
                </a:solidFill>
              </a:rPr>
            </a:br>
            <a:endParaRPr lang="pl-PL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l-PL" b="1" dirty="0" smtClean="0">
                <a:solidFill>
                  <a:schemeClr val="bg1"/>
                </a:solidFill>
              </a:rPr>
              <a:t> https</a:t>
            </a:r>
            <a:r>
              <a:rPr lang="pl-PL" b="1" dirty="0" smtClean="0">
                <a:solidFill>
                  <a:schemeClr val="bg1"/>
                </a:solidFill>
              </a:rPr>
              <a:t>://</a:t>
            </a:r>
            <a:r>
              <a:rPr lang="pl-PL" b="1" dirty="0" smtClean="0">
                <a:solidFill>
                  <a:schemeClr val="bg1"/>
                </a:solidFill>
              </a:rPr>
              <a:t>www.youtube.com/watch?v=rCi3exlvdo0 - </a:t>
            </a:r>
            <a:r>
              <a:rPr lang="en-US" b="1" dirty="0" smtClean="0">
                <a:solidFill>
                  <a:schemeClr val="bg1"/>
                </a:solidFill>
              </a:rPr>
              <a:t>Deriving the SUVAT Equations of Motion - A Level Physics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63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577D6B2E-37A3-429E-A37C-F30ED6487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064D5D5-227B-4F66-9AEA-46F570E793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46B67A4-D328-4747-A82B-65E84FA46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xmlns="" id="{0D2FB5F2-EC3F-6BE9-C658-DBCE3AA12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pl-PL" sz="8800" b="1" dirty="0">
                <a:solidFill>
                  <a:srgbClr val="FFFFFF"/>
                </a:solidFill>
              </a:rPr>
              <a:t>Koniec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63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2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Kinematyka: najważniejsze wzory i teoria – Leszek Bober. Fizyka z pasja!">
            <a:extLst>
              <a:ext uri="{FF2B5EF4-FFF2-40B4-BE49-F238E27FC236}">
                <a16:creationId xmlns:a16="http://schemas.microsoft.com/office/drawing/2014/main" xmlns="" id="{0A1AF9EA-84AA-6165-1B9B-89E2FAF1D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4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Wstęp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A5E7DEE-7355-85C3-1040-1EEB6F03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b="0" i="0">
                <a:solidFill>
                  <a:srgbClr val="FFFFFF"/>
                </a:solidFill>
                <a:effectLst/>
                <a:latin typeface="Söhne"/>
              </a:rPr>
              <a:t>Równania kinematyki są używane w programowaniu do opisu i modelowania ruchu obiektów w przestrzeni. Mogą być zastosowane w różnych dziedzinach, takich jak robotyka, animacja komputerowa, symulacje fizyczne i grafika komputerowa.</a:t>
            </a:r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00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Równania SUVAT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A5E7DEE-7355-85C3-1040-1EEB6F03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2302626"/>
            <a:ext cx="4391024" cy="3025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/>
            </a:r>
            <a:b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</a:br>
            <a:r>
              <a:rPr lang="pl-PL" sz="1800" b="0" i="0" dirty="0">
                <a:solidFill>
                  <a:schemeClr val="bg1"/>
                </a:solidFill>
                <a:effectLst/>
              </a:rPr>
              <a:t>Dla ruchu ze stałym przyspieszeniem istnieje 5 równań związanych z przyspieszeniem, prędkością, przemieszczeniem i czasem. Wielkości występujące w równaniach są oznaczone następującym i symbolami: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>s = przemieszczenie(przebyta droga)</a:t>
            </a:r>
            <a:b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</a:b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>u = prędkość początkowa</a:t>
            </a:r>
            <a:b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</a:b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>v = prędkość końcowa</a:t>
            </a:r>
            <a:b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</a:b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>a = przyspieszenie</a:t>
            </a:r>
            <a:b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</a:br>
            <a:r>
              <a:rPr lang="pl-PL" sz="1800" dirty="0">
                <a:solidFill>
                  <a:schemeClr val="bg1"/>
                </a:solidFill>
                <a:effectLst/>
                <a:ea typeface="Yu Mincho" panose="02020400000000000000" pitchFamily="18" charset="-128"/>
              </a:rPr>
              <a:t>t = czas</a:t>
            </a:r>
            <a:endParaRPr lang="pl-PL" sz="18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44E3F87-3D58-4B03-86B2-15A5C5B9C9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B4D09509-F6FC-47A6-B196-CCCFD8E83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BA5B9D66-192D-4F12-964D-2B23A1D2754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C9C14E68-C469-4A71-AF08-169DB545FC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B2C18990-7F62-45E8-B68F-47E95E481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AC206BB2-3759-4DF0-9932-7445B6367A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381FA6FA-3CB6-4F57-8871-82DDE5BE86A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E3A8339F-367F-66A7-55F5-5E017D7F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32" y="1866688"/>
            <a:ext cx="4369112" cy="20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12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xmlns="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C09B4D-B56A-EC53-8197-201E66E20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l-PL" sz="5000" dirty="0"/>
              <a:t>Równania SUVAT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A5E7DEE-7355-85C3-1040-1EEB6F03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>
                <a:effectLst/>
                <a:ea typeface="Yu Mincho" panose="02020400000000000000" pitchFamily="18" charset="-128"/>
              </a:rPr>
              <a:t>Więc każdy z równań SUVAT używa innej kombinacji czterech z pięciu zmiennych. Tak długo, jak znamy wartości dla dowolnych trzech z nich, możemy użyć równania do obliczenia niewiadomych. </a:t>
            </a:r>
            <a:r>
              <a:rPr lang="pl-PL" sz="1800" dirty="0">
                <a:effectLst/>
                <a:ea typeface="Yu Mincho" panose="02020400000000000000" pitchFamily="18" charset="-128"/>
              </a:rPr>
              <a:t>Ważne jest, aby pamiętać, że te równania mają zastosowanie tylko do obiektów poruszających się ze stałym przyspieszeniem (</a:t>
            </a:r>
            <a:r>
              <a:rPr lang="pl-PL" sz="1800" b="1" u="sng" dirty="0">
                <a:effectLst/>
                <a:ea typeface="Yu Mincho" panose="02020400000000000000" pitchFamily="18" charset="-128"/>
              </a:rPr>
              <a:t>a</a:t>
            </a:r>
            <a:r>
              <a:rPr lang="pl-PL" sz="1800" dirty="0">
                <a:effectLst/>
                <a:ea typeface="Yu Mincho" panose="02020400000000000000" pitchFamily="18" charset="-128"/>
              </a:rPr>
              <a:t>) i po linii prostej.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xmlns="" val="401107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soba piszący w Notatniku">
            <a:extLst>
              <a:ext uri="{FF2B5EF4-FFF2-40B4-BE49-F238E27FC236}">
                <a16:creationId xmlns:a16="http://schemas.microsoft.com/office/drawing/2014/main" xmlns="" id="{7B66319E-C64A-8F39-F62E-F76B99D0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2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effectLst/>
              </a:rPr>
              <a:t>Zastosowanie</a:t>
            </a:r>
            <a:endParaRPr lang="en-US" sz="6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354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xmlns="" id="{9B37791B-B040-4694-BFDC-8DD132D86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5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Przykład</a:t>
            </a:r>
            <a:r>
              <a:rPr lang="en-US" sz="7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1.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xmlns="" id="{6DFBDD28-4416-C43F-78BB-D762990D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8702" y="4414180"/>
            <a:ext cx="6128274" cy="88453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Powiedzmy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tworzymy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grę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wideo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chcemy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 aby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nasza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postać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była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w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stanie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skakać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określoną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wysokość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0DBA5192-D1D6-4385-9B20-7991E99218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xmlns="" id="{49CFA8C3-E4AC-4EF8-8986-83C92DBF58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xmlns="" id="{C939349E-97F2-4F20-99B2-B5BABDD5E5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xmlns="" id="{6DF4F205-369D-432D-BE06-61DCFE9AB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xmlns="" id="{1658D615-89F8-4EE3-A5C2-8B57E48744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xmlns="" id="{4529F45F-9E0D-4469-B6FE-BFA23DC316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xmlns="" id="{4D258C8B-77B4-43BA-8B2F-AB7C96C3990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xmlns="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xmlns="" id="{867E9E24-BE8C-47FF-BCF1-3E4BDF64DED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xmlns="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xmlns="" id="{BDD9DC28-AE74-45F4-8F16-49C6A59604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xmlns="" id="{6DDBBC55-F5AB-4776-B58D-648EECAB540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xmlns="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xmlns="" id="{30F7ABFF-600B-4509-83F7-177A4FE3DB6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xmlns="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2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1030" name="Picture 6" descr="Mario Jump Animation by Blitzerhog12 on DeviantArt">
            <a:extLst>
              <a:ext uri="{FF2B5EF4-FFF2-40B4-BE49-F238E27FC236}">
                <a16:creationId xmlns:a16="http://schemas.microsoft.com/office/drawing/2014/main" xmlns="" id="{333A5274-263A-CBEE-9D83-BF3F0640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5024" y="1721219"/>
            <a:ext cx="2663825" cy="39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854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A638C7D-9088-41A9-88A0-7357157BC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xmlns="" id="{9714B173-1D32-4BBC-A685-1F5D257ABD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BEF82DD1-2343-4F41-B6A7-A6489A713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pl-PL" sz="280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Skok postaci</a:t>
            </a:r>
            <a:r>
              <a:rPr lang="pl-PL" sz="280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/>
            </a:r>
            <a:br>
              <a:rPr lang="pl-PL" sz="280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endParaRPr lang="pl-PL" sz="2800">
              <a:solidFill>
                <a:schemeClr val="bg1"/>
              </a:solidFill>
            </a:endParaRPr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xmlns="" id="{3F219210-B16A-47B6-9AA8-207DAFF37E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xmlns="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xmlns="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43B60DDD-30D6-9AD6-84BC-0C17B78D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77" y="2371511"/>
            <a:ext cx="3217333" cy="2202738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A5E7DEE-7355-85C3-1040-1EEB6F03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375"/>
              </a:spcAft>
              <a:buNone/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Założenia:</a:t>
            </a:r>
          </a:p>
          <a:p>
            <a:pPr>
              <a:spcAft>
                <a:spcPts val="375"/>
              </a:spcAft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Chcemy aby nasza postać skoczyła  na 3 metry. (Oczywiście zakładamy że ruch w górę jest dodatni, a w dół ujemny)</a:t>
            </a:r>
            <a:endParaRPr lang="pl-PL" sz="1500" dirty="0">
              <a:solidFill>
                <a:schemeClr val="bg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375"/>
              </a:spcAft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Przyspieszeniem (a) będzie grawitacją, dlatego ustalmy że będzie wynosić -20m/s. Wiem także że prędkość końcowa (v) wynosi 0m/s.</a:t>
            </a:r>
          </a:p>
          <a:p>
            <a:pPr>
              <a:spcAft>
                <a:spcPts val="375"/>
              </a:spcAft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Więc musimy się dowiedzieć jaka będzie początkowa prędkość (u) aby nasza postać skoczyła na 3 metry.</a:t>
            </a:r>
            <a:endParaRPr lang="pl-PL" sz="1500" dirty="0">
              <a:solidFill>
                <a:schemeClr val="bg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spcAft>
                <a:spcPts val="375"/>
              </a:spcAft>
              <a:buNone/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Dane:</a:t>
            </a:r>
            <a:b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 = -20m/s</a:t>
            </a:r>
            <a:b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l-PL" sz="15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3m</a:t>
            </a:r>
            <a:b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v = 0m/s</a:t>
            </a:r>
          </a:p>
          <a:p>
            <a:pPr marL="0" indent="0">
              <a:spcAft>
                <a:spcPts val="375"/>
              </a:spcAft>
              <a:buNone/>
            </a:pP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Szukane:</a:t>
            </a:r>
            <a:b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5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u=?</a:t>
            </a:r>
            <a:endParaRPr lang="pl-PL" sz="1500" dirty="0">
              <a:solidFill>
                <a:schemeClr val="bg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sz="1500" dirty="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xmlns="" id="{582A903B-6B78-4F0A-B7C9-3D8049902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D510EA93-8F64-42C8-A630-D449506E9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6CB53FC-E4DA-4001-928B-9998A85EA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D210B969-4FDF-4AAC-9397-63D543495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570B3EF0-84EA-4F47-86A3-1EA1F644A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59369A8-EF57-42A1-8EC8-F6A9F92A3A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582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xmlns="" id="{8076DCAA-FC89-B107-FB6E-EB3F9264D8B5}"/>
              </a:ext>
            </a:extLst>
          </p:cNvPr>
          <p:cNvSpPr/>
          <p:nvPr/>
        </p:nvSpPr>
        <p:spPr>
          <a:xfrm>
            <a:off x="6096000" y="2509625"/>
            <a:ext cx="2524126" cy="21925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A5E7DEE-7355-85C3-1040-1EEB6F038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239" y="333956"/>
                <a:ext cx="498249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l-PL" sz="20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Rozwi</m:t>
                    </m:r>
                    <m:r>
                      <m:rPr>
                        <m:nor/>
                      </m:rPr>
                      <a:rPr lang="pl-PL" sz="20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ą</m:t>
                    </m:r>
                    <m:r>
                      <m:rPr>
                        <m:nor/>
                      </m:rPr>
                      <a:rPr lang="pl-PL" sz="20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zane</m:t>
                    </m:r>
                    <m:r>
                      <m:rPr>
                        <m:nor/>
                      </m:rPr>
                      <a:rPr lang="pl-PL" sz="20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Pami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ę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taj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ą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ż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posiadaj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ą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trzy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informacje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mo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ż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emy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obliczy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ć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nie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wiadom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ą,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musimy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znale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źć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ó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wnanie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kt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ó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re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wykorzystuje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pl-PL" sz="200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m:t>.</m:t>
                    </m:r>
                  </m:oMath>
                </a14:m>
                <a:br>
                  <a:rPr lang="pl-PL" sz="2000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endParaRPr lang="pl-PL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pl-PL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2000" dirty="0">
                    <a:solidFill>
                      <a:schemeClr val="bg1">
                        <a:lumMod val="95000"/>
                      </a:schemeClr>
                    </a:solidFill>
                  </a:rPr>
                  <a:t>Po przekształceniu równania i wyliczeniu, </a:t>
                </a:r>
                <a:r>
                  <a:rPr lang="pl-PL" sz="2000" u="sng" dirty="0">
                    <a:solidFill>
                      <a:schemeClr val="bg1">
                        <a:lumMod val="95000"/>
                      </a:schemeClr>
                    </a:solidFill>
                  </a:rPr>
                  <a:t>u</a:t>
                </a:r>
                <a:r>
                  <a:rPr lang="pl-PL" sz="2000" dirty="0">
                    <a:solidFill>
                      <a:schemeClr val="bg1">
                        <a:lumMod val="95000"/>
                      </a:schemeClr>
                    </a:solidFill>
                  </a:rPr>
                  <a:t> wyniesie 10.95</a:t>
                </a: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A5E7DEE-7355-85C3-1040-1EEB6F038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239" y="333956"/>
                <a:ext cx="4982497" cy="4351338"/>
              </a:xfrm>
              <a:blipFill>
                <a:blip r:embed="rId2"/>
                <a:stretch>
                  <a:fillRect l="-1100" t="-5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 descr="Obraz zawierający Czcionka, Grafika, logo, symbol&#10;&#10;Opis wygenerowany automatycznie">
            <a:extLst>
              <a:ext uri="{FF2B5EF4-FFF2-40B4-BE49-F238E27FC236}">
                <a16:creationId xmlns:a16="http://schemas.microsoft.com/office/drawing/2014/main" xmlns="" id="{A73473B6-5FDA-0A43-09B1-FB92FB845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9598"/>
          <a:stretch/>
        </p:blipFill>
        <p:spPr>
          <a:xfrm>
            <a:off x="6096000" y="333956"/>
            <a:ext cx="2524125" cy="684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B76E463B-798D-47C4-27BF-CF4491881417}"/>
              </a:ext>
            </a:extLst>
          </p:cNvPr>
          <p:cNvSpPr txBox="1"/>
          <p:nvPr/>
        </p:nvSpPr>
        <p:spPr>
          <a:xfrm>
            <a:off x="6096000" y="2509625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highlight>
                  <a:srgbClr val="000000"/>
                </a:highlight>
              </a:rPr>
              <a:t>u² = v² – 2as</a:t>
            </a:r>
          </a:p>
          <a:p>
            <a:r>
              <a:rPr lang="pl-PL" sz="2400" dirty="0">
                <a:solidFill>
                  <a:schemeClr val="bg1"/>
                </a:solidFill>
                <a:highlight>
                  <a:srgbClr val="000000"/>
                </a:highlight>
              </a:rPr>
              <a:t>u² = 0-2 ×-20 × 3</a:t>
            </a:r>
          </a:p>
          <a:p>
            <a:r>
              <a:rPr lang="pl-PL" sz="2400" dirty="0">
                <a:solidFill>
                  <a:schemeClr val="bg1"/>
                </a:solidFill>
                <a:highlight>
                  <a:srgbClr val="000000"/>
                </a:highlight>
              </a:rPr>
              <a:t>u² = 120</a:t>
            </a:r>
          </a:p>
          <a:p>
            <a:r>
              <a:rPr lang="pl-PL" sz="2400" dirty="0">
                <a:solidFill>
                  <a:schemeClr val="bg1"/>
                </a:solidFill>
                <a:highlight>
                  <a:srgbClr val="000000"/>
                </a:highlight>
              </a:rPr>
              <a:t>u = √120</a:t>
            </a:r>
          </a:p>
          <a:p>
            <a:r>
              <a:rPr lang="pl-PL" sz="2400" dirty="0">
                <a:solidFill>
                  <a:schemeClr val="bg1"/>
                </a:solidFill>
                <a:highlight>
                  <a:srgbClr val="000000"/>
                </a:highlight>
              </a:rPr>
              <a:t>u = 10.95</a:t>
            </a:r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xmlns="" id="{1DED612B-EEF4-030E-66F2-5D88E675E9B7}"/>
              </a:ext>
            </a:extLst>
          </p:cNvPr>
          <p:cNvSpPr/>
          <p:nvPr/>
        </p:nvSpPr>
        <p:spPr>
          <a:xfrm>
            <a:off x="5358581" y="570271"/>
            <a:ext cx="629264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xmlns="" id="{D8E01393-108A-26DC-18A2-C6DB701528D1}"/>
              </a:ext>
            </a:extLst>
          </p:cNvPr>
          <p:cNvSpPr/>
          <p:nvPr/>
        </p:nvSpPr>
        <p:spPr>
          <a:xfrm>
            <a:off x="5358581" y="2816942"/>
            <a:ext cx="629264" cy="2753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0795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AFE8227-C443-417B-BA91-520EB1EF4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50191E7-1B47-FC49-CD1B-FC1A6B91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chemeClr val="bg1"/>
                </a:solidFill>
                <a:effectLst/>
              </a:rPr>
              <a:t>Do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zobrazowania</a:t>
            </a:r>
            <a:r>
              <a:rPr lang="en-US" sz="2500" dirty="0">
                <a:solidFill>
                  <a:schemeClr val="bg1"/>
                </a:solidFill>
                <a:effectLst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tego</a:t>
            </a:r>
            <a:r>
              <a:rPr lang="en-US" sz="2500" dirty="0">
                <a:solidFill>
                  <a:schemeClr val="bg1"/>
                </a:solidFill>
                <a:effectLst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rozwiązania</a:t>
            </a:r>
            <a:r>
              <a:rPr lang="en-US" sz="2500" dirty="0">
                <a:solidFill>
                  <a:schemeClr val="bg1"/>
                </a:solidFill>
                <a:effectLst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posłużę</a:t>
            </a:r>
            <a:r>
              <a:rPr lang="en-US" sz="2500" dirty="0">
                <a:solidFill>
                  <a:schemeClr val="bg1"/>
                </a:solidFill>
                <a:effectLst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się</a:t>
            </a:r>
            <a:r>
              <a:rPr lang="en-US" sz="2500" dirty="0">
                <a:solidFill>
                  <a:schemeClr val="bg1"/>
                </a:solidFill>
                <a:effectLst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silnikiem</a:t>
            </a:r>
            <a:r>
              <a:rPr lang="en-US" sz="2500" dirty="0">
                <a:solidFill>
                  <a:schemeClr val="bg1"/>
                </a:solidFill>
                <a:effectLst/>
              </a:rPr>
              <a:t> Unity (game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enigne</a:t>
            </a:r>
            <a:r>
              <a:rPr lang="en-US" sz="2500" dirty="0">
                <a:solidFill>
                  <a:schemeClr val="bg1"/>
                </a:solidFill>
                <a:effectLst/>
              </a:rPr>
              <a:t>):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4" name="Symbol zastępczy zawartości 3" descr="Obraz zawierający tekst, zrzut ekranu, oprogramowanie&#10;&#10;Opis wygenerowany automatycznie">
            <a:extLst>
              <a:ext uri="{FF2B5EF4-FFF2-40B4-BE49-F238E27FC236}">
                <a16:creationId xmlns:a16="http://schemas.microsoft.com/office/drawing/2014/main" xmlns="" id="{8D5C85D0-4695-F336-E8FF-792421D4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57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xmlns="" id="{6C10922E-B831-5CF3-F848-7A34EA7C795C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Skrypt</a:t>
            </a:r>
            <a:r>
              <a:rPr lang="en-US" sz="2000" dirty="0">
                <a:solidFill>
                  <a:schemeClr val="bg1"/>
                </a:solidFill>
              </a:rPr>
              <a:t> ten </a:t>
            </a:r>
            <a:r>
              <a:rPr lang="en-US" sz="2000" dirty="0" err="1">
                <a:solidFill>
                  <a:schemeClr val="bg1"/>
                </a:solidFill>
              </a:rPr>
              <a:t>oblicza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prędkość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początkową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wypisuje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ją</a:t>
            </a:r>
            <a:r>
              <a:rPr lang="en-US" sz="2000" dirty="0">
                <a:solidFill>
                  <a:schemeClr val="bg1"/>
                </a:solidFill>
              </a:rPr>
              <a:t> w </a:t>
            </a:r>
            <a:r>
              <a:rPr lang="en-US" sz="2000" dirty="0" err="1">
                <a:solidFill>
                  <a:schemeClr val="bg1"/>
                </a:solidFill>
              </a:rPr>
              <a:t>konsoli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Później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gdy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gracz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wciśnie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spacje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postać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skacze</a:t>
            </a:r>
            <a:r>
              <a:rPr lang="en-US" sz="2000" dirty="0">
                <a:solidFill>
                  <a:schemeClr val="bg1"/>
                </a:solidFill>
              </a:rPr>
              <a:t> z </a:t>
            </a:r>
            <a:r>
              <a:rPr lang="en-US" sz="2000" dirty="0" err="1">
                <a:solidFill>
                  <a:schemeClr val="bg1"/>
                </a:solidFill>
              </a:rPr>
              <a:t>zastosowanie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obliczonej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prędkości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07741FC-B544-4A6E-B831-6789D04233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F0BE7ED-7814-4273-B18A-F26CC0380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84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345</Words>
  <Application>Microsoft Office PowerPoint</Application>
  <PresentationFormat>Niestandardowy</PresentationFormat>
  <Paragraphs>45</Paragraphs>
  <Slides>18</Slides>
  <Notes>0</Notes>
  <HiddenSlides>0</HiddenSlides>
  <MMClips>4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19" baseType="lpstr">
      <vt:lpstr>Motyw pakietu Office</vt:lpstr>
      <vt:lpstr>Zastosowanie równań kinematycznych w programowaniu</vt:lpstr>
      <vt:lpstr>Wstęp</vt:lpstr>
      <vt:lpstr>Równania SUVAT</vt:lpstr>
      <vt:lpstr>Równania SUVAT</vt:lpstr>
      <vt:lpstr>Zastosowanie</vt:lpstr>
      <vt:lpstr>Przykład 1.</vt:lpstr>
      <vt:lpstr>1. Skok postaci </vt:lpstr>
      <vt:lpstr>Slajd 8</vt:lpstr>
      <vt:lpstr>Do zobrazowania tego rozwiązania posłużę się silnikiem Unity (game enigne):</vt:lpstr>
      <vt:lpstr>Rezultat wyniku skryptów (kliknij aby obejrzeć)</vt:lpstr>
      <vt:lpstr>Przykład 2.</vt:lpstr>
      <vt:lpstr>Slajd 12</vt:lpstr>
      <vt:lpstr>Slajd 13</vt:lpstr>
      <vt:lpstr>Slajd 14</vt:lpstr>
      <vt:lpstr>Slajd 15</vt:lpstr>
      <vt:lpstr>Slajd 16</vt:lpstr>
      <vt:lpstr>Źródła: </vt:lpstr>
      <vt:lpstr>Koniec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Zastosowanie równań kinematycznych w programowaniu</dc:title>
  <dc:creator>Szymon Dudziński</dc:creator>
  <cp:lastModifiedBy>uczen</cp:lastModifiedBy>
  <cp:revision>5</cp:revision>
  <dcterms:created xsi:type="dcterms:W3CDTF">2023-06-18T19:26:06Z</dcterms:created>
  <dcterms:modified xsi:type="dcterms:W3CDTF">2023-06-19T09:06:49Z</dcterms:modified>
</cp:coreProperties>
</file>